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8"/>
  </p:notesMasterIdLst>
  <p:sldIdLst>
    <p:sldId id="256" r:id="rId2"/>
    <p:sldId id="269" r:id="rId3"/>
    <p:sldId id="257" r:id="rId4"/>
    <p:sldId id="258" r:id="rId5"/>
    <p:sldId id="259" r:id="rId6"/>
    <p:sldId id="260" r:id="rId7"/>
    <p:sldId id="263" r:id="rId8"/>
    <p:sldId id="261" r:id="rId9"/>
    <p:sldId id="271" r:id="rId10"/>
    <p:sldId id="262" r:id="rId11"/>
    <p:sldId id="264" r:id="rId12"/>
    <p:sldId id="265" r:id="rId13"/>
    <p:sldId id="266" r:id="rId14"/>
    <p:sldId id="270" r:id="rId15"/>
    <p:sldId id="267" r:id="rId16"/>
    <p:sldId id="268" r:id="rId17"/>
    <p:sldId id="272" r:id="rId18"/>
    <p:sldId id="273" r:id="rId19"/>
    <p:sldId id="274" r:id="rId20"/>
    <p:sldId id="275" r:id="rId21"/>
    <p:sldId id="276" r:id="rId22"/>
    <p:sldId id="277" r:id="rId23"/>
    <p:sldId id="279" r:id="rId24"/>
    <p:sldId id="278" r:id="rId25"/>
    <p:sldId id="280" r:id="rId26"/>
    <p:sldId id="282" r:id="rId27"/>
    <p:sldId id="283" r:id="rId28"/>
    <p:sldId id="281"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 id="296" r:id="rId45"/>
    <p:sldId id="300" r:id="rId46"/>
    <p:sldId id="30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7" d="100"/>
          <a:sy n="97" d="100"/>
        </p:scale>
        <p:origin x="-12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7/3/18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43</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44</a:t>
            </a:fld>
            <a:endParaRPr lang="en-US"/>
          </a:p>
        </p:txBody>
      </p:sp>
    </p:spTree>
    <p:extLst>
      <p:ext uri="{BB962C8B-B14F-4D97-AF65-F5344CB8AC3E}">
        <p14:creationId xmlns:p14="http://schemas.microsoft.com/office/powerpoint/2010/main" val="5826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20</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21</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behind it?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4178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missing?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39</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view the underlying data?</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40</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41</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42</a:t>
            </a:fld>
            <a:endParaRPr lang="en-US"/>
          </a:p>
        </p:txBody>
      </p:sp>
    </p:spTree>
    <p:extLst>
      <p:ext uri="{BB962C8B-B14F-4D97-AF65-F5344CB8AC3E}">
        <p14:creationId xmlns:p14="http://schemas.microsoft.com/office/powerpoint/2010/main" val="8803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7/3/18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7/3/18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7/3/18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Finding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Screen Shot 2018-07-03 at 4.2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873"/>
            <a:ext cx="9144000" cy="5281127"/>
          </a:xfrm>
          <a:prstGeom prst="rect">
            <a:avLst/>
          </a:prstGeom>
        </p:spPr>
      </p:pic>
      <p:sp>
        <p:nvSpPr>
          <p:cNvPr id="5" name="Oval 4"/>
          <p:cNvSpPr/>
          <p:nvPr/>
        </p:nvSpPr>
        <p:spPr>
          <a:xfrm>
            <a:off x="3136900" y="1576873"/>
            <a:ext cx="7874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882900" y="4916973"/>
            <a:ext cx="13208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2023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7-03 at 4.2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6" y="1600200"/>
            <a:ext cx="8890000" cy="5257800"/>
          </a:xfrm>
          <a:prstGeom prst="rect">
            <a:avLst/>
          </a:prstGeom>
        </p:spPr>
      </p:pic>
      <p:sp>
        <p:nvSpPr>
          <p:cNvPr id="2" name="Title 1"/>
          <p:cNvSpPr>
            <a:spLocks noGrp="1"/>
          </p:cNvSpPr>
          <p:nvPr>
            <p:ph type="title"/>
          </p:nvPr>
        </p:nvSpPr>
        <p:spPr/>
        <p:txBody>
          <a:bodyPr/>
          <a:lstStyle/>
          <a:p>
            <a:r>
              <a:rPr lang="en-US" dirty="0"/>
              <a:t>Learning as we go</a:t>
            </a:r>
          </a:p>
        </p:txBody>
      </p:sp>
      <p:sp>
        <p:nvSpPr>
          <p:cNvPr id="7" name="Oval 6"/>
          <p:cNvSpPr/>
          <p:nvPr/>
        </p:nvSpPr>
        <p:spPr>
          <a:xfrm>
            <a:off x="971189" y="5564964"/>
            <a:ext cx="6544337" cy="5873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1203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1998"/>
            <a:ext cx="9144000" cy="1943001"/>
          </a:xfrm>
          <a:prstGeom prst="rect">
            <a:avLst/>
          </a:prstGeom>
        </p:spPr>
      </p:pic>
    </p:spTree>
    <p:extLst>
      <p:ext uri="{BB962C8B-B14F-4D97-AF65-F5344CB8AC3E}">
        <p14:creationId xmlns:p14="http://schemas.microsoft.com/office/powerpoint/2010/main" val="678791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7" name="Picture 6" descr="Screen Shot 2018-07-03 at 4.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048"/>
            <a:ext cx="9144000" cy="3718241"/>
          </a:xfrm>
          <a:prstGeom prst="rect">
            <a:avLst/>
          </a:prstGeom>
        </p:spPr>
      </p:pic>
    </p:spTree>
    <p:extLst>
      <p:ext uri="{BB962C8B-B14F-4D97-AF65-F5344CB8AC3E}">
        <p14:creationId xmlns:p14="http://schemas.microsoft.com/office/powerpoint/2010/main" val="679972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345" y="1600200"/>
            <a:ext cx="6455420" cy="5162450"/>
          </a:xfrm>
          <a:prstGeom prst="rect">
            <a:avLst/>
          </a:prstGeom>
        </p:spPr>
      </p:pic>
    </p:spTree>
    <p:extLst>
      <p:ext uri="{BB962C8B-B14F-4D97-AF65-F5344CB8AC3E}">
        <p14:creationId xmlns:p14="http://schemas.microsoft.com/office/powerpoint/2010/main" val="5133438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4" name="Picture 3" descr="Screen Shot 2018-07-03 at 4.3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6289"/>
            <a:ext cx="9144000" cy="3048000"/>
          </a:xfrm>
          <a:prstGeom prst="rect">
            <a:avLst/>
          </a:prstGeom>
        </p:spPr>
      </p:pic>
    </p:spTree>
    <p:extLst>
      <p:ext uri="{BB962C8B-B14F-4D97-AF65-F5344CB8AC3E}">
        <p14:creationId xmlns:p14="http://schemas.microsoft.com/office/powerpoint/2010/main" val="41549269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043"/>
            <a:ext cx="9144000" cy="4207008"/>
          </a:xfrm>
          <a:prstGeom prst="rect">
            <a:avLst/>
          </a:prstGeom>
        </p:spPr>
      </p:pic>
    </p:spTree>
    <p:extLst>
      <p:ext uri="{BB962C8B-B14F-4D97-AF65-F5344CB8AC3E}">
        <p14:creationId xmlns:p14="http://schemas.microsoft.com/office/powerpoint/2010/main" val="1652642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sp>
        <p:nvSpPr>
          <p:cNvPr id="3" name="Content Placeholder 2"/>
          <p:cNvSpPr>
            <a:spLocks noGrp="1"/>
          </p:cNvSpPr>
          <p:nvPr>
            <p:ph idx="1"/>
          </p:nvPr>
        </p:nvSpPr>
        <p:spPr/>
        <p:txBody>
          <a:bodyPr/>
          <a:lstStyle/>
          <a:p>
            <a:r>
              <a:rPr lang="en-US" dirty="0" smtClean="0"/>
              <a:t>You have two VERY valuable assets</a:t>
            </a:r>
            <a:endParaRPr lang="en-US" dirty="0"/>
          </a:p>
        </p:txBody>
      </p:sp>
      <p:pic>
        <p:nvPicPr>
          <p:cNvPr id="5" name="Picture 4" descr="brain_in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 y="2911546"/>
            <a:ext cx="4490986" cy="3946454"/>
          </a:xfrm>
          <a:prstGeom prst="rect">
            <a:avLst/>
          </a:prstGeom>
        </p:spPr>
      </p:pic>
      <p:pic>
        <p:nvPicPr>
          <p:cNvPr id="6" name="Picture 5" descr="download-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74" y="3481376"/>
            <a:ext cx="3949700" cy="2057400"/>
          </a:xfrm>
          <a:prstGeom prst="rect">
            <a:avLst/>
          </a:prstGeom>
        </p:spPr>
      </p:pic>
    </p:spTree>
    <p:extLst>
      <p:ext uri="{BB962C8B-B14F-4D97-AF65-F5344CB8AC3E}">
        <p14:creationId xmlns:p14="http://schemas.microsoft.com/office/powerpoint/2010/main" val="29089310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7" name="Picture 6" descr="gov_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3" y="1600200"/>
            <a:ext cx="5991178" cy="4888802"/>
          </a:xfrm>
          <a:prstGeom prst="rect">
            <a:avLst/>
          </a:prstGeom>
        </p:spPr>
      </p:pic>
    </p:spTree>
    <p:extLst>
      <p:ext uri="{BB962C8B-B14F-4D97-AF65-F5344CB8AC3E}">
        <p14:creationId xmlns:p14="http://schemas.microsoft.com/office/powerpoint/2010/main" val="27731413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3" name="Picture 2" descr="Screen Shot 2018-07-03 at 4.5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952"/>
            <a:ext cx="9144000" cy="5592048"/>
          </a:xfrm>
          <a:prstGeom prst="rect">
            <a:avLst/>
          </a:prstGeom>
        </p:spPr>
      </p:pic>
    </p:spTree>
    <p:extLst>
      <p:ext uri="{BB962C8B-B14F-4D97-AF65-F5344CB8AC3E}">
        <p14:creationId xmlns:p14="http://schemas.microsoft.com/office/powerpoint/2010/main" val="19478941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4" name="Picture 3" descr="Screen Shot 2018-07-03 at 4.56.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6309"/>
            <a:ext cx="9144000" cy="4353400"/>
          </a:xfrm>
          <a:prstGeom prst="rect">
            <a:avLst/>
          </a:prstGeom>
        </p:spPr>
      </p:pic>
    </p:spTree>
    <p:extLst>
      <p:ext uri="{BB962C8B-B14F-4D97-AF65-F5344CB8AC3E}">
        <p14:creationId xmlns:p14="http://schemas.microsoft.com/office/powerpoint/2010/main" val="20899332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5" name="Picture 4" descr="Screen Shot 2018-07-03 at 5.0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 y="1742484"/>
            <a:ext cx="4674290" cy="4997669"/>
          </a:xfrm>
          <a:prstGeom prst="rect">
            <a:avLst/>
          </a:prstGeom>
        </p:spPr>
      </p:pic>
      <p:pic>
        <p:nvPicPr>
          <p:cNvPr id="6" name="Picture 5" descr="Screen Shot 2018-07-03 at 5.0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96" y="1964106"/>
            <a:ext cx="4110957" cy="4540355"/>
          </a:xfrm>
          <a:prstGeom prst="rect">
            <a:avLst/>
          </a:prstGeom>
        </p:spPr>
      </p:pic>
    </p:spTree>
    <p:extLst>
      <p:ext uri="{BB962C8B-B14F-4D97-AF65-F5344CB8AC3E}">
        <p14:creationId xmlns:p14="http://schemas.microsoft.com/office/powerpoint/2010/main" val="2450506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guest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C.J. </a:t>
            </a:r>
            <a:r>
              <a:rPr lang="en-US" b="1" dirty="0" err="1"/>
              <a:t>Ciaramella</a:t>
            </a:r>
            <a:r>
              <a:rPr lang="en-US" b="1" dirty="0"/>
              <a:t> </a:t>
            </a:r>
            <a:r>
              <a:rPr lang="en-US" dirty="0"/>
              <a:t>is a criminal justice reporter at Reason.</a:t>
            </a:r>
          </a:p>
          <a:p>
            <a:endParaRPr lang="en-US" dirty="0"/>
          </a:p>
          <a:p>
            <a:pPr marL="0" indent="0">
              <a:buNone/>
            </a:pPr>
            <a:r>
              <a:rPr lang="en-US" dirty="0"/>
              <a:t>He was previously a politics editor at </a:t>
            </a:r>
            <a:r>
              <a:rPr lang="en-US" dirty="0" err="1"/>
              <a:t>BuzzFeed</a:t>
            </a:r>
            <a:r>
              <a:rPr lang="en-US" dirty="0"/>
              <a:t>, and a reporter for the Washington Free Beacon. His writing has also appeared in Vanity Fair, Vice, The Weekly Standard, High Times, Salon, The Federalist, Pacific Standard, The Washington Post, The Daily Beast, the San Diego Union-Tribune, and Street Sense</a:t>
            </a:r>
            <a:r>
              <a:rPr lang="en-US" dirty="0" smtClean="0"/>
              <a:t>.</a:t>
            </a:r>
          </a:p>
          <a:p>
            <a:pPr marL="0" indent="0">
              <a:buNone/>
            </a:pPr>
            <a:endParaRPr lang="en-US" dirty="0" smtClean="0"/>
          </a:p>
          <a:p>
            <a:pPr marL="0" indent="0">
              <a:buNone/>
            </a:pPr>
            <a:r>
              <a:rPr lang="en-US" dirty="0" smtClean="0"/>
              <a:t>Twitter: @</a:t>
            </a:r>
            <a:r>
              <a:rPr lang="en-US" dirty="0" err="1"/>
              <a:t>cjciaramella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descr="3dfejtdz_400x4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294" y="457200"/>
            <a:ext cx="1008241" cy="1008241"/>
          </a:xfrm>
          <a:prstGeom prst="rect">
            <a:avLst/>
          </a:prstGeom>
        </p:spPr>
      </p:pic>
    </p:spTree>
    <p:extLst>
      <p:ext uri="{BB962C8B-B14F-4D97-AF65-F5344CB8AC3E}">
        <p14:creationId xmlns:p14="http://schemas.microsoft.com/office/powerpoint/2010/main" val="16749493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Non-profits</a:t>
            </a:r>
          </a:p>
          <a:p>
            <a:r>
              <a:rPr lang="en-US" dirty="0" smtClean="0"/>
              <a:t>Think tanks</a:t>
            </a:r>
          </a:p>
          <a:p>
            <a:r>
              <a:rPr lang="en-US" dirty="0" smtClean="0"/>
              <a:t>Academics</a:t>
            </a:r>
          </a:p>
          <a:p>
            <a:endParaRPr lang="en-US" dirty="0"/>
          </a:p>
        </p:txBody>
      </p:sp>
    </p:spTree>
    <p:extLst>
      <p:ext uri="{BB962C8B-B14F-4D97-AF65-F5344CB8AC3E}">
        <p14:creationId xmlns:p14="http://schemas.microsoft.com/office/powerpoint/2010/main" val="2839100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Reports</a:t>
            </a:r>
          </a:p>
          <a:p>
            <a:endParaRPr lang="en-US" dirty="0"/>
          </a:p>
        </p:txBody>
      </p:sp>
      <p:pic>
        <p:nvPicPr>
          <p:cNvPr id="4" name="Picture 3" descr="Screen Shot 2018-07-03 at 9.27.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733" y="1453438"/>
            <a:ext cx="4314791" cy="5227975"/>
          </a:xfrm>
          <a:prstGeom prst="rect">
            <a:avLst/>
          </a:prstGeom>
        </p:spPr>
      </p:pic>
      <p:pic>
        <p:nvPicPr>
          <p:cNvPr id="5" name="Picture 4" descr="Screen Shot 2018-07-03 at 9.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50151"/>
            <a:ext cx="3713516" cy="3667670"/>
          </a:xfrm>
          <a:prstGeom prst="rect">
            <a:avLst/>
          </a:prstGeom>
        </p:spPr>
      </p:pic>
    </p:spTree>
    <p:extLst>
      <p:ext uri="{BB962C8B-B14F-4D97-AF65-F5344CB8AC3E}">
        <p14:creationId xmlns:p14="http://schemas.microsoft.com/office/powerpoint/2010/main" val="27891771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CRS = Think tank for Congress</a:t>
            </a:r>
          </a:p>
          <a:p>
            <a:endParaRPr lang="en-US" dirty="0"/>
          </a:p>
        </p:txBody>
      </p:sp>
      <p:pic>
        <p:nvPicPr>
          <p:cNvPr id="6" name="Picture 5" descr="Screen Shot 2018-07-03 at 9.4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8940"/>
            <a:ext cx="9144000" cy="1816220"/>
          </a:xfrm>
          <a:prstGeom prst="rect">
            <a:avLst/>
          </a:prstGeom>
        </p:spPr>
      </p:pic>
      <p:pic>
        <p:nvPicPr>
          <p:cNvPr id="7" name="Picture 6" descr="Screen Shot 2018-07-03 at 9.40.04 PM.png"/>
          <p:cNvPicPr>
            <a:picLocks noChangeAspect="1"/>
          </p:cNvPicPr>
          <p:nvPr/>
        </p:nvPicPr>
        <p:blipFill rotWithShape="1">
          <a:blip r:embed="rId3">
            <a:extLst>
              <a:ext uri="{28A0092B-C50C-407E-A947-70E740481C1C}">
                <a14:useLocalDpi xmlns:a14="http://schemas.microsoft.com/office/drawing/2010/main" val="0"/>
              </a:ext>
            </a:extLst>
          </a:blip>
          <a:srcRect r="25951"/>
          <a:stretch/>
        </p:blipFill>
        <p:spPr>
          <a:xfrm>
            <a:off x="121607" y="4330852"/>
            <a:ext cx="3204079" cy="2426746"/>
          </a:xfrm>
          <a:prstGeom prst="rect">
            <a:avLst/>
          </a:prstGeom>
        </p:spPr>
      </p:pic>
      <p:pic>
        <p:nvPicPr>
          <p:cNvPr id="8" name="Picture 7" descr="Screen Shot 2018-07-03 at 9.4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37" y="4923356"/>
            <a:ext cx="5638509" cy="1502995"/>
          </a:xfrm>
          <a:prstGeom prst="rect">
            <a:avLst/>
          </a:prstGeom>
        </p:spPr>
      </p:pic>
    </p:spTree>
    <p:extLst>
      <p:ext uri="{BB962C8B-B14F-4D97-AF65-F5344CB8AC3E}">
        <p14:creationId xmlns:p14="http://schemas.microsoft.com/office/powerpoint/2010/main" val="12687842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t>C</a:t>
            </a:r>
            <a:r>
              <a:rPr lang="en-US" dirty="0" smtClean="0"/>
              <a:t>SV: comma separated values</a:t>
            </a:r>
          </a:p>
          <a:p>
            <a:r>
              <a:rPr lang="en-US" dirty="0" smtClean="0"/>
              <a:t>Most useful for reporters</a:t>
            </a:r>
          </a:p>
          <a:p>
            <a:r>
              <a:rPr lang="en-US" dirty="0" smtClean="0"/>
              <a:t>Problems when data have commas in cells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4161115"/>
            <a:ext cx="3751179" cy="2336800"/>
          </a:xfrm>
          <a:prstGeom prst="rect">
            <a:avLst/>
          </a:prstGeom>
        </p:spPr>
      </p:pic>
      <p:pic>
        <p:nvPicPr>
          <p:cNvPr id="5" name="Picture 4" descr="Screen Shot 2018-07-03 at 9.5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094" y="4161115"/>
            <a:ext cx="4711700" cy="2336800"/>
          </a:xfrm>
          <a:prstGeom prst="rect">
            <a:avLst/>
          </a:prstGeom>
        </p:spPr>
      </p:pic>
    </p:spTree>
    <p:extLst>
      <p:ext uri="{BB962C8B-B14F-4D97-AF65-F5344CB8AC3E}">
        <p14:creationId xmlns:p14="http://schemas.microsoft.com/office/powerpoint/2010/main" val="7837678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Can technically </a:t>
            </a:r>
            <a:r>
              <a:rPr lang="en-US" dirty="0"/>
              <a:t>separate </a:t>
            </a:r>
            <a:r>
              <a:rPr lang="en-US" dirty="0" smtClean="0"/>
              <a:t>by anything</a:t>
            </a:r>
          </a:p>
          <a:p>
            <a:r>
              <a:rPr lang="en-US" dirty="0" smtClean="0"/>
              <a:t>Common separators: tabs (TSV), pipes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3244532"/>
            <a:ext cx="3751179" cy="2336800"/>
          </a:xfrm>
          <a:prstGeom prst="rect">
            <a:avLst/>
          </a:prstGeom>
        </p:spPr>
      </p:pic>
      <p:pic>
        <p:nvPicPr>
          <p:cNvPr id="6" name="Picture 5" descr="Screen Shot 2018-07-03 at 10.0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40" y="3004107"/>
            <a:ext cx="4396202" cy="1912296"/>
          </a:xfrm>
          <a:prstGeom prst="rect">
            <a:avLst/>
          </a:prstGeom>
        </p:spPr>
      </p:pic>
      <p:pic>
        <p:nvPicPr>
          <p:cNvPr id="7" name="Picture 6" descr="Screen Shot 2018-07-03 at 10.0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40" y="4977682"/>
            <a:ext cx="3859379" cy="1801754"/>
          </a:xfrm>
          <a:prstGeom prst="rect">
            <a:avLst/>
          </a:prstGeom>
        </p:spPr>
      </p:pic>
    </p:spTree>
    <p:extLst>
      <p:ext uri="{BB962C8B-B14F-4D97-AF65-F5344CB8AC3E}">
        <p14:creationId xmlns:p14="http://schemas.microsoft.com/office/powerpoint/2010/main" val="26187425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PDF</a:t>
            </a:r>
            <a:endParaRPr lang="en-US" dirty="0"/>
          </a:p>
        </p:txBody>
      </p:sp>
      <p:pic>
        <p:nvPicPr>
          <p:cNvPr id="4" name="Picture 3" descr="Screen Shot 2018-07-03 at 9.53.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7" y="2422396"/>
            <a:ext cx="6206066" cy="4304663"/>
          </a:xfrm>
          <a:prstGeom prst="rect">
            <a:avLst/>
          </a:prstGeom>
        </p:spPr>
      </p:pic>
      <p:pic>
        <p:nvPicPr>
          <p:cNvPr id="5" name="Picture 4" descr="8267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882" y="2422396"/>
            <a:ext cx="2084918" cy="2084918"/>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04" y="4809891"/>
            <a:ext cx="1904495" cy="1651616"/>
          </a:xfrm>
          <a:prstGeom prst="rect">
            <a:avLst/>
          </a:prstGeom>
        </p:spPr>
      </p:pic>
    </p:spTree>
    <p:extLst>
      <p:ext uri="{BB962C8B-B14F-4D97-AF65-F5344CB8AC3E}">
        <p14:creationId xmlns:p14="http://schemas.microsoft.com/office/powerpoint/2010/main" val="4270670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XML: </a:t>
            </a:r>
            <a:r>
              <a:rPr lang="en-US" dirty="0" err="1" smtClean="0"/>
              <a:t>eXtensible</a:t>
            </a:r>
            <a:r>
              <a:rPr lang="en-US" dirty="0" smtClean="0"/>
              <a:t> markup language</a:t>
            </a:r>
          </a:p>
          <a:p>
            <a:r>
              <a:rPr lang="en-US" dirty="0" smtClean="0"/>
              <a:t>Human and machine readable</a:t>
            </a:r>
            <a:endParaRPr lang="en-US" dirty="0"/>
          </a:p>
        </p:txBody>
      </p:sp>
    </p:spTree>
    <p:extLst>
      <p:ext uri="{BB962C8B-B14F-4D97-AF65-F5344CB8AC3E}">
        <p14:creationId xmlns:p14="http://schemas.microsoft.com/office/powerpoint/2010/main" val="14025132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u="sng"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914471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3 at 10.0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 y="1465558"/>
            <a:ext cx="9144000" cy="5012715"/>
          </a:xfrm>
          <a:prstGeom prst="rect">
            <a:avLst/>
          </a:prstGeom>
        </p:spPr>
      </p:pic>
    </p:spTree>
    <p:extLst>
      <p:ext uri="{BB962C8B-B14F-4D97-AF65-F5344CB8AC3E}">
        <p14:creationId xmlns:p14="http://schemas.microsoft.com/office/powerpoint/2010/main" val="4305039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For XML, sometimes</a:t>
            </a:r>
            <a:r>
              <a:rPr lang="en-US" dirty="0"/>
              <a:t> </a:t>
            </a:r>
            <a:r>
              <a:rPr lang="en-US" dirty="0" smtClean="0"/>
              <a:t>it’s best to just convert to CSV</a:t>
            </a:r>
          </a:p>
        </p:txBody>
      </p:sp>
      <p:pic>
        <p:nvPicPr>
          <p:cNvPr id="4" name="Picture 3" descr="Screen Shot 2018-07-03 at 10.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9" y="1600200"/>
            <a:ext cx="5083397" cy="5037929"/>
          </a:xfrm>
          <a:prstGeom prst="rect">
            <a:avLst/>
          </a:prstGeom>
        </p:spPr>
      </p:pic>
    </p:spTree>
    <p:extLst>
      <p:ext uri="{BB962C8B-B14F-4D97-AF65-F5344CB8AC3E}">
        <p14:creationId xmlns:p14="http://schemas.microsoft.com/office/powerpoint/2010/main" val="37036285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JSON: JavaScript Object Notation</a:t>
            </a:r>
          </a:p>
          <a:p>
            <a:r>
              <a:rPr lang="en-US" dirty="0" smtClean="0"/>
              <a:t>Not just </a:t>
            </a:r>
            <a:r>
              <a:rPr lang="en-US" dirty="0" err="1" smtClean="0"/>
              <a:t>Javascript</a:t>
            </a:r>
            <a:endParaRPr lang="en-US" dirty="0"/>
          </a:p>
        </p:txBody>
      </p:sp>
      <p:pic>
        <p:nvPicPr>
          <p:cNvPr id="4" name="Picture 3" descr="Screen Shot 2018-07-03 at 10.1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9508"/>
            <a:ext cx="5918150" cy="3587551"/>
          </a:xfrm>
          <a:prstGeom prst="rect">
            <a:avLst/>
          </a:prstGeom>
        </p:spPr>
      </p:pic>
    </p:spTree>
    <p:extLst>
      <p:ext uri="{BB962C8B-B14F-4D97-AF65-F5344CB8AC3E}">
        <p14:creationId xmlns:p14="http://schemas.microsoft.com/office/powerpoint/2010/main" val="947216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Multiple JSON objects can be put together in an </a:t>
            </a:r>
            <a:r>
              <a:rPr lang="en-US" i="1" dirty="0" smtClean="0"/>
              <a:t>array</a:t>
            </a:r>
            <a:r>
              <a:rPr lang="en-US" dirty="0" smtClean="0"/>
              <a:t> (like rows in a spreadsheet)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2" y="2868568"/>
            <a:ext cx="6585906" cy="3989432"/>
          </a:xfrm>
          <a:prstGeom prst="rect">
            <a:avLst/>
          </a:prstGeom>
        </p:spPr>
      </p:pic>
    </p:spTree>
    <p:extLst>
      <p:ext uri="{BB962C8B-B14F-4D97-AF65-F5344CB8AC3E}">
        <p14:creationId xmlns:p14="http://schemas.microsoft.com/office/powerpoint/2010/main" val="32482946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And just like XML, you can convert these into CSVs, too</a:t>
            </a:r>
          </a:p>
        </p:txBody>
      </p:sp>
      <p:pic>
        <p:nvPicPr>
          <p:cNvPr id="5" name="Picture 4" descr="Screen Shot 2018-07-03 at 10.17.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16" y="1833165"/>
            <a:ext cx="4929083" cy="4465066"/>
          </a:xfrm>
          <a:prstGeom prst="rect">
            <a:avLst/>
          </a:prstGeom>
        </p:spPr>
      </p:pic>
    </p:spTree>
    <p:extLst>
      <p:ext uri="{BB962C8B-B14F-4D97-AF65-F5344CB8AC3E}">
        <p14:creationId xmlns:p14="http://schemas.microsoft.com/office/powerpoint/2010/main" val="14831939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So this =&gt; </a:t>
            </a:r>
          </a:p>
          <a:p>
            <a:endParaRPr lang="en-US" dirty="0"/>
          </a:p>
          <a:p>
            <a:endParaRPr lang="en-US" dirty="0" smtClean="0"/>
          </a:p>
          <a:p>
            <a:pPr marL="0" indent="0">
              <a:buNone/>
            </a:pPr>
            <a:endParaRPr lang="en-US" dirty="0" smtClean="0"/>
          </a:p>
          <a:p>
            <a:endParaRPr lang="en-US" dirty="0" smtClean="0">
              <a:sym typeface="Wingdings"/>
            </a:endParaRPr>
          </a:p>
          <a:p>
            <a:r>
              <a:rPr lang="en-US" dirty="0" smtClean="0">
                <a:sym typeface="Wingdings"/>
              </a:rPr>
              <a:t>Becomes this =&gt;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1" y="1416883"/>
            <a:ext cx="3920855" cy="2375069"/>
          </a:xfrm>
          <a:prstGeom prst="rect">
            <a:avLst/>
          </a:prstGeom>
        </p:spPr>
      </p:pic>
      <p:pic>
        <p:nvPicPr>
          <p:cNvPr id="4" name="Picture 3" descr="Screen Shot 2018-07-03 at 10.1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16" y="4786369"/>
            <a:ext cx="5003800" cy="876300"/>
          </a:xfrm>
          <a:prstGeom prst="rect">
            <a:avLst/>
          </a:prstGeom>
        </p:spPr>
      </p:pic>
    </p:spTree>
    <p:extLst>
      <p:ext uri="{BB962C8B-B14F-4D97-AF65-F5344CB8AC3E}">
        <p14:creationId xmlns:p14="http://schemas.microsoft.com/office/powerpoint/2010/main" val="22230976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7" name="Picture 6" descr="Screen Shot 2018-07-03 at 10.2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28" y="3410902"/>
            <a:ext cx="7310944" cy="3447098"/>
          </a:xfrm>
          <a:prstGeom prst="rect">
            <a:avLst/>
          </a:prstGeom>
        </p:spPr>
      </p:pic>
    </p:spTree>
    <p:extLst>
      <p:ext uri="{BB962C8B-B14F-4D97-AF65-F5344CB8AC3E}">
        <p14:creationId xmlns:p14="http://schemas.microsoft.com/office/powerpoint/2010/main" val="8880607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4" name="Picture 3" descr="Screen Shot 2018-07-03 at 10.23.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1271"/>
            <a:ext cx="9144000" cy="2161309"/>
          </a:xfrm>
          <a:prstGeom prst="rect">
            <a:avLst/>
          </a:prstGeom>
        </p:spPr>
      </p:pic>
    </p:spTree>
    <p:extLst>
      <p:ext uri="{BB962C8B-B14F-4D97-AF65-F5344CB8AC3E}">
        <p14:creationId xmlns:p14="http://schemas.microsoft.com/office/powerpoint/2010/main" val="416166385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4 at 4.0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410" y="1600200"/>
            <a:ext cx="6817180" cy="4491318"/>
          </a:xfrm>
          <a:prstGeom prst="rect">
            <a:avLst/>
          </a:prstGeom>
        </p:spPr>
      </p:pic>
    </p:spTree>
    <p:extLst>
      <p:ext uri="{BB962C8B-B14F-4D97-AF65-F5344CB8AC3E}">
        <p14:creationId xmlns:p14="http://schemas.microsoft.com/office/powerpoint/2010/main" val="119943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5" name="Picture 4" descr="ice-sharks-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128000" cy="5041900"/>
          </a:xfrm>
          <a:prstGeom prst="rect">
            <a:avLst/>
          </a:prstGeom>
        </p:spPr>
      </p:pic>
    </p:spTree>
    <p:extLst>
      <p:ext uri="{BB962C8B-B14F-4D97-AF65-F5344CB8AC3E}">
        <p14:creationId xmlns:p14="http://schemas.microsoft.com/office/powerpoint/2010/main" val="16374806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as we go</a:t>
            </a:r>
            <a:endParaRPr lang="en-US" dirty="0"/>
          </a:p>
        </p:txBody>
      </p:sp>
      <p:pic>
        <p:nvPicPr>
          <p:cNvPr id="4" name="Content Placeholder 3" descr="breaking-news-alert.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40205504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8-07-04 at 4.2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0" y="1795463"/>
            <a:ext cx="7899400" cy="4330700"/>
          </a:xfrm>
          <a:prstGeom prst="rect">
            <a:avLst/>
          </a:prstGeom>
        </p:spPr>
      </p:pic>
    </p:spTree>
    <p:extLst>
      <p:ext uri="{BB962C8B-B14F-4D97-AF65-F5344CB8AC3E}">
        <p14:creationId xmlns:p14="http://schemas.microsoft.com/office/powerpoint/2010/main" val="14235490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928" y="1600200"/>
            <a:ext cx="4944272" cy="4652746"/>
          </a:xfrm>
          <a:prstGeom prst="rect">
            <a:avLst/>
          </a:prstGeom>
        </p:spPr>
      </p:pic>
    </p:spTree>
    <p:extLst>
      <p:ext uri="{BB962C8B-B14F-4D97-AF65-F5344CB8AC3E}">
        <p14:creationId xmlns:p14="http://schemas.microsoft.com/office/powerpoint/2010/main" val="18611272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a:xfrm>
            <a:off x="457200" y="1600200"/>
            <a:ext cx="6351291" cy="4946817"/>
          </a:xfrm>
        </p:spPr>
        <p:txBody>
          <a:bodyPr>
            <a:normAutofit fontScale="85000" lnSpcReduction="20000"/>
          </a:bodyPr>
          <a:lstStyle/>
          <a:p>
            <a:r>
              <a:rPr lang="en-US" dirty="0" smtClean="0"/>
              <a:t>Who’s behind it?</a:t>
            </a:r>
          </a:p>
          <a:p>
            <a:pPr lvl="1"/>
            <a:r>
              <a:rPr lang="en-US" dirty="0"/>
              <a:t>Americans United for Life is an American pro-life public interest law firm and advocacy group based in Washington, D.C</a:t>
            </a:r>
            <a:r>
              <a:rPr lang="en-US" dirty="0" smtClean="0"/>
              <a:t>.: </a:t>
            </a:r>
            <a:r>
              <a:rPr lang="en-US" dirty="0"/>
              <a:t>Wikipedia</a:t>
            </a:r>
            <a:endParaRPr lang="en-US" dirty="0" smtClean="0"/>
          </a:p>
          <a:p>
            <a:pPr lvl="1"/>
            <a:r>
              <a:rPr lang="en-US" dirty="0" smtClean="0"/>
              <a:t>Utah Republican Jason </a:t>
            </a:r>
            <a:r>
              <a:rPr lang="en-US" dirty="0" err="1" smtClean="0"/>
              <a:t>Chaffetz</a:t>
            </a:r>
            <a:r>
              <a:rPr lang="en-US" dirty="0" smtClean="0"/>
              <a:t> presented in committee hearing</a:t>
            </a:r>
          </a:p>
          <a:p>
            <a:r>
              <a:rPr lang="en-US" dirty="0" smtClean="0"/>
              <a:t>What’s missing?</a:t>
            </a:r>
          </a:p>
          <a:p>
            <a:pPr lvl="1"/>
            <a:r>
              <a:rPr lang="en-US" dirty="0" smtClean="0"/>
              <a:t>Accurate scale</a:t>
            </a:r>
          </a:p>
          <a:p>
            <a:pPr lvl="1"/>
            <a:r>
              <a:rPr lang="en-US" dirty="0" smtClean="0"/>
              <a:t>Data between 2006 and ‘13</a:t>
            </a:r>
          </a:p>
          <a:p>
            <a:r>
              <a:rPr lang="en-US" dirty="0" smtClean="0"/>
              <a:t>Underlying data set</a:t>
            </a:r>
          </a:p>
          <a:p>
            <a:pPr lvl="1"/>
            <a:r>
              <a:rPr lang="en-US" dirty="0" smtClean="0"/>
              <a:t>Yes!</a:t>
            </a:r>
          </a:p>
          <a:p>
            <a:endParaRPr lang="en-US" dirty="0" smtClean="0"/>
          </a:p>
          <a:p>
            <a:endParaRPr lang="en-US" dirty="0" smtClean="0"/>
          </a:p>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Tree>
    <p:extLst>
      <p:ext uri="{BB962C8B-B14F-4D97-AF65-F5344CB8AC3E}">
        <p14:creationId xmlns:p14="http://schemas.microsoft.com/office/powerpoint/2010/main" val="671422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
        <p:nvSpPr>
          <p:cNvPr id="4" name="Content Placeholder 3"/>
          <p:cNvSpPr>
            <a:spLocks noGrp="1"/>
          </p:cNvSpPr>
          <p:nvPr>
            <p:ph idx="1"/>
          </p:nvPr>
        </p:nvSpPr>
        <p:spPr/>
        <p:txBody>
          <a:bodyPr/>
          <a:lstStyle/>
          <a:p>
            <a:endParaRPr lang="en-US"/>
          </a:p>
        </p:txBody>
      </p:sp>
      <p:pic>
        <p:nvPicPr>
          <p:cNvPr id="5" name="Picture 4" descr="Screen Shot 2018-07-04 at 4.3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5943600" cy="4572000"/>
          </a:xfrm>
          <a:prstGeom prst="rect">
            <a:avLst/>
          </a:prstGeom>
        </p:spPr>
      </p:pic>
    </p:spTree>
    <p:extLst>
      <p:ext uri="{BB962C8B-B14F-4D97-AF65-F5344CB8AC3E}">
        <p14:creationId xmlns:p14="http://schemas.microsoft.com/office/powerpoint/2010/main" val="4268547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r>
              <a:rPr lang="en-US" dirty="0" smtClean="0"/>
              <a:t>In pairs:</a:t>
            </a:r>
          </a:p>
          <a:p>
            <a:pPr lvl="1"/>
            <a:r>
              <a:rPr lang="en-US" dirty="0" smtClean="0"/>
              <a:t>Find a dubious dataset or data-driven claim</a:t>
            </a:r>
          </a:p>
          <a:p>
            <a:pPr lvl="1"/>
            <a:r>
              <a:rPr lang="en-US" dirty="0" smtClean="0"/>
              <a:t>Evaluate why it may not be credible AND who may stand to gain from it</a:t>
            </a:r>
          </a:p>
          <a:p>
            <a:pPr lvl="1"/>
            <a:r>
              <a:rPr lang="en-US" dirty="0" smtClean="0"/>
              <a:t>See if credible publicly available data can confirm or contradict it</a:t>
            </a:r>
            <a:endParaRPr lang="en-US" dirty="0"/>
          </a:p>
        </p:txBody>
      </p:sp>
    </p:spTree>
    <p:extLst>
      <p:ext uri="{BB962C8B-B14F-4D97-AF65-F5344CB8AC3E}">
        <p14:creationId xmlns:p14="http://schemas.microsoft.com/office/powerpoint/2010/main" val="22130112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95863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Assignment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334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5" name="Content Placeholder 4" descr="USGS_early_warning_system_0_4859565_ver1.0_640_360.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23639001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downloa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517899"/>
            <a:ext cx="3650927" cy="2429525"/>
          </a:xfrm>
          <a:prstGeom prst="rect">
            <a:avLst/>
          </a:prstGeom>
        </p:spPr>
      </p:pic>
      <p:pic>
        <p:nvPicPr>
          <p:cNvPr id="6" name="Picture 5" descr="Screen Shot 2018-07-03 at 4.1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2" y="3375435"/>
            <a:ext cx="3851522" cy="2571989"/>
          </a:xfrm>
          <a:prstGeom prst="rect">
            <a:avLst/>
          </a:prstGeom>
        </p:spPr>
      </p:pic>
    </p:spTree>
    <p:extLst>
      <p:ext uri="{BB962C8B-B14F-4D97-AF65-F5344CB8AC3E}">
        <p14:creationId xmlns:p14="http://schemas.microsoft.com/office/powerpoint/2010/main" val="13151581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p>
          <a:p>
            <a:endParaRPr lang="en-US" dirty="0"/>
          </a:p>
          <a:p>
            <a:endParaRPr lang="en-US" dirty="0" smtClean="0"/>
          </a:p>
          <a:p>
            <a:pPr marL="0" indent="0">
              <a:buNone/>
            </a:pPr>
            <a:endParaRPr lang="en-US" dirty="0"/>
          </a:p>
        </p:txBody>
      </p:sp>
      <p:pic>
        <p:nvPicPr>
          <p:cNvPr id="5" name="Picture 4"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6957"/>
            <a:ext cx="9144000" cy="4207008"/>
          </a:xfrm>
          <a:prstGeom prst="rect">
            <a:avLst/>
          </a:prstGeom>
        </p:spPr>
      </p:pic>
    </p:spTree>
    <p:extLst>
      <p:ext uri="{BB962C8B-B14F-4D97-AF65-F5344CB8AC3E}">
        <p14:creationId xmlns:p14="http://schemas.microsoft.com/office/powerpoint/2010/main" val="19734675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8" name="Picture 7" descr="Screen Shot 2018-07-03 at 4.22.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9144000" cy="2540000"/>
          </a:xfrm>
          <a:prstGeom prst="rect">
            <a:avLst/>
          </a:prstGeom>
        </p:spPr>
      </p:pic>
    </p:spTree>
    <p:extLst>
      <p:ext uri="{BB962C8B-B14F-4D97-AF65-F5344CB8AC3E}">
        <p14:creationId xmlns:p14="http://schemas.microsoft.com/office/powerpoint/2010/main" val="30763000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2699"/>
            <a:ext cx="9144000" cy="3984411"/>
          </a:xfrm>
          <a:prstGeom prst="rect">
            <a:avLst/>
          </a:prstGeom>
        </p:spPr>
      </p:pic>
    </p:spTree>
    <p:extLst>
      <p:ext uri="{BB962C8B-B14F-4D97-AF65-F5344CB8AC3E}">
        <p14:creationId xmlns:p14="http://schemas.microsoft.com/office/powerpoint/2010/main" val="36178061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1503</TotalTime>
  <Words>597</Words>
  <Application>Microsoft Macintosh PowerPoint</Application>
  <PresentationFormat>On-screen Show (4:3)</PresentationFormat>
  <Paragraphs>125</Paragraphs>
  <Slides>46</Slides>
  <Notes>11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Twilight</vt:lpstr>
      <vt:lpstr>Finding Data</vt:lpstr>
      <vt:lpstr>Data stories?</vt:lpstr>
      <vt:lpstr>Steps to a data story</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How do we know where to turn?</vt:lpstr>
      <vt:lpstr>How do we know where to turn?</vt:lpstr>
      <vt:lpstr>How do we know where to turn?</vt:lpstr>
      <vt:lpstr>How do we know where to turn?</vt:lpstr>
      <vt:lpstr>How do we know where to turn?</vt:lpstr>
      <vt:lpstr>Today’s guest</vt:lpstr>
      <vt:lpstr>Other places to find data</vt:lpstr>
      <vt:lpstr>Other places to find data</vt:lpstr>
      <vt:lpstr>Other places to find data</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Thinking critically</vt:lpstr>
      <vt:lpstr>Thinking critically</vt:lpstr>
      <vt:lpstr>Thinking critically</vt:lpstr>
      <vt:lpstr>Thinking critically</vt:lpstr>
      <vt:lpstr>Thinking critically</vt:lpstr>
      <vt:lpstr>Thinking critically</vt:lpstr>
      <vt:lpstr>Thinking critically</vt:lpstr>
      <vt:lpstr>Making your own database</vt:lpstr>
      <vt:lpstr>Assignment</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27</cp:revision>
  <dcterms:created xsi:type="dcterms:W3CDTF">2018-07-03T20:07:00Z</dcterms:created>
  <dcterms:modified xsi:type="dcterms:W3CDTF">2018-07-04T21:10:56Z</dcterms:modified>
</cp:coreProperties>
</file>